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0915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7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8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9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02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7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23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5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8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8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6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224E3-060B-4470-BBD2-B17CCC768259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05FFA-309A-4202-8E35-DB1D46DDD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9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arya.morozova@z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1823" y="3111945"/>
            <a:ext cx="100841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ru-RU" sz="3200" dirty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" y="144257"/>
            <a:ext cx="5188586" cy="80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50488" y="1990338"/>
            <a:ext cx="932706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АКАДЕМИЯ ЮВЕЛИРНОГО ДЕЛА «ЗАЛОГ УСПЕХА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предлагает программы для обучения продавцов-консультантов ювелирных магазинов и экспертов-оценщиков,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работающих в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ломбардах 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3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1823" y="3111945"/>
            <a:ext cx="100841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ru-RU" sz="3200" dirty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" y="144257"/>
            <a:ext cx="5188586" cy="80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850" y="1311452"/>
            <a:ext cx="112204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Академия </a:t>
            </a:r>
            <a:r>
              <a:rPr lang="ru-RU" b="1" dirty="0" smtClean="0">
                <a:solidFill>
                  <a:srgbClr val="C00000"/>
                </a:solidFill>
              </a:rPr>
              <a:t>гибко</a:t>
            </a:r>
            <a:r>
              <a:rPr lang="ru-RU" b="1" dirty="0" smtClean="0"/>
              <a:t> подходит к сотрудничеству с каждым партнёром. </a:t>
            </a:r>
            <a:endParaRPr lang="ru-RU" b="1" dirty="0" smtClean="0"/>
          </a:p>
          <a:p>
            <a:pPr algn="ctr"/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Мы предлагаем ИНДИВИДУАЛЬНЫЕ программы:</a:t>
            </a:r>
          </a:p>
          <a:p>
            <a:endParaRPr lang="ru-RU" b="1" dirty="0" smtClean="0"/>
          </a:p>
          <a:p>
            <a:pPr marL="171450" indent="-171450">
              <a:buFontTx/>
              <a:buChar char="-"/>
            </a:pPr>
            <a:r>
              <a:rPr lang="ru-RU" b="1" dirty="0" smtClean="0"/>
              <a:t>составленные </a:t>
            </a:r>
            <a:r>
              <a:rPr lang="ru-RU" b="1" dirty="0" smtClean="0"/>
              <a:t>с учётом степени подготовки участников;</a:t>
            </a:r>
          </a:p>
          <a:p>
            <a:pPr marL="171450" indent="-171450">
              <a:buFontTx/>
              <a:buChar char="-"/>
            </a:pPr>
            <a:r>
              <a:rPr lang="ru-RU" b="1" dirty="0" smtClean="0"/>
              <a:t>имеющие оптимальные </a:t>
            </a:r>
            <a:r>
              <a:rPr lang="ru-RU" b="1" dirty="0" smtClean="0"/>
              <a:t>продолжительность</a:t>
            </a:r>
            <a:r>
              <a:rPr lang="en-US" b="1" dirty="0" smtClean="0"/>
              <a:t>/</a:t>
            </a:r>
            <a:r>
              <a:rPr lang="ru-RU" b="1" dirty="0" smtClean="0"/>
              <a:t>удобный порядок модулей;</a:t>
            </a:r>
          </a:p>
          <a:p>
            <a:pPr marL="171450" indent="-171450">
              <a:buFontTx/>
              <a:buChar char="-"/>
            </a:pPr>
            <a:r>
              <a:rPr lang="ru-RU" b="1" dirty="0" smtClean="0"/>
              <a:t>развивающие </a:t>
            </a:r>
            <a:r>
              <a:rPr lang="ru-RU" b="1" dirty="0" smtClean="0"/>
              <a:t>качества и навыки, необходимые для работы именно В ВАШЕЙ компании,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в соответствии со спецификой ВАШЕГО ассортимента и ВАШИМИ бизнес-целями.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78293" y="4496165"/>
            <a:ext cx="10266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!! Мы имеем лицензию на ведение образовательной деятельности (№ 036346 от 16 июля 2015 г.)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 можем выдавать прошедшим обучение участникам официальные документы. </a:t>
            </a:r>
          </a:p>
        </p:txBody>
      </p:sp>
    </p:spTree>
    <p:extLst>
      <p:ext uri="{BB962C8B-B14F-4D97-AF65-F5344CB8AC3E}">
        <p14:creationId xmlns:p14="http://schemas.microsoft.com/office/powerpoint/2010/main" val="45245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1823" y="3111945"/>
            <a:ext cx="10084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ru-RU" dirty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" y="144257"/>
            <a:ext cx="5188586" cy="80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918401" y="4719449"/>
            <a:ext cx="88633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/>
              <a:t>Важно помнить, что эксперты-оценщики работают не только с ювелирными изделиями, но и с людьми.  Пройдя обучение в Академии «Залог Успеха», ваши эксперты </a:t>
            </a:r>
            <a:r>
              <a:rPr lang="ru-RU" b="1" dirty="0" smtClean="0"/>
              <a:t>научатся поддерживать с клиентами искренний эмоциональный контакт, точно диагностировать потребности</a:t>
            </a:r>
            <a:r>
              <a:rPr lang="ru-RU" b="1" dirty="0"/>
              <a:t> </a:t>
            </a:r>
            <a:r>
              <a:rPr lang="ru-RU" b="1" dirty="0" smtClean="0"/>
              <a:t>клиента и предлагать ему лучший сервис, превращая его из случайного гостя в верного друга!</a:t>
            </a:r>
            <a:endParaRPr lang="ru-RU" b="1" dirty="0"/>
          </a:p>
          <a:p>
            <a:pPr algn="ctr"/>
            <a:endParaRPr lang="ru-RU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738788" y="1118059"/>
            <a:ext cx="813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ym typeface="Wingdings" panose="05000000000000000000" pitchFamily="2" charset="2"/>
              </a:rPr>
              <a:t> </a:t>
            </a:r>
            <a:r>
              <a:rPr lang="ru-RU" b="1" u="sng" dirty="0" smtClean="0"/>
              <a:t>Продажи </a:t>
            </a:r>
            <a:r>
              <a:rPr lang="ru-RU" b="1" u="sng" dirty="0"/>
              <a:t>в ювелирном магазине </a:t>
            </a:r>
            <a:r>
              <a:rPr lang="ru-RU" b="1" dirty="0"/>
              <a:t>(1 и 2 дня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05682" y="2900940"/>
            <a:ext cx="8037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Опытнейшие тренеры, - профессиональные геммологи и специалисты по металлам, - «поставят» вашим сотрудникам первоклассные навыки экспертизы. Обучение проходит в классах, оборудованных как реальные рабочие места, и </a:t>
            </a:r>
            <a:r>
              <a:rPr lang="ru-RU" b="1" dirty="0" smtClean="0">
                <a:solidFill>
                  <a:srgbClr val="C00000"/>
                </a:solidFill>
              </a:rPr>
              <a:t>мы используем НАСТОЯЩИЕ ИЗДЕЛИЯ </a:t>
            </a:r>
          </a:p>
          <a:p>
            <a:r>
              <a:rPr lang="ru-RU" b="1" dirty="0" smtClean="0"/>
              <a:t>в </a:t>
            </a:r>
            <a:r>
              <a:rPr lang="ru-RU" b="1" dirty="0"/>
              <a:t>качестве учебных пособий!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08044" y="704583"/>
            <a:ext cx="4233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НАИБОЛЕЕ ПОПУЛЯРНЫЕ ПРОГРАММЫ: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3687" y="4831760"/>
            <a:ext cx="6119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ym typeface="Wingdings" panose="05000000000000000000" pitchFamily="2" charset="2"/>
              </a:rPr>
              <a:t> </a:t>
            </a:r>
            <a:r>
              <a:rPr lang="ru-RU" b="1" u="sng" dirty="0"/>
              <a:t>Клиентский сервис в ломбарде </a:t>
            </a:r>
            <a:r>
              <a:rPr lang="ru-RU" b="1" dirty="0"/>
              <a:t>(1 и 2 дня)</a:t>
            </a:r>
          </a:p>
          <a:p>
            <a:pPr algn="ctr"/>
            <a:endParaRPr lang="ru-RU" b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733687" y="2684792"/>
            <a:ext cx="9510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ym typeface="Wingdings" panose="05000000000000000000" pitchFamily="2" charset="2"/>
              </a:rPr>
              <a:t> </a:t>
            </a:r>
            <a:r>
              <a:rPr lang="ru-RU" b="1" u="sng" dirty="0"/>
              <a:t>Профессиональный эксперт-оценщик </a:t>
            </a:r>
            <a:r>
              <a:rPr lang="ru-RU" b="1" dirty="0"/>
              <a:t>(</a:t>
            </a:r>
            <a:r>
              <a:rPr lang="ru-RU" b="1" dirty="0" smtClean="0"/>
              <a:t>3</a:t>
            </a:r>
            <a:r>
              <a:rPr lang="ru-RU" b="1" dirty="0"/>
              <a:t>, 5, 10 </a:t>
            </a:r>
            <a:r>
              <a:rPr lang="ru-RU" b="1" dirty="0" smtClean="0"/>
              <a:t>дней)</a:t>
            </a:r>
            <a:endParaRPr lang="ru-RU" b="1" dirty="0"/>
          </a:p>
          <a:p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57174" y="1606118"/>
            <a:ext cx="88633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Эти тренинги помогут научить продавцов точно выявлять потребности клиентов, «вкусно» презентовать изделия, </a:t>
            </a:r>
            <a:r>
              <a:rPr lang="ru-RU" b="1" dirty="0"/>
              <a:t>работать с </a:t>
            </a:r>
            <a:r>
              <a:rPr lang="ru-RU" b="1" dirty="0" smtClean="0"/>
              <a:t>возражениями и делать дополнительные продажи! 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87" y="5446922"/>
            <a:ext cx="1517119" cy="85337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87" y="3291470"/>
            <a:ext cx="1517120" cy="93361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709" y="1659501"/>
            <a:ext cx="1515197" cy="92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1823" y="3111945"/>
            <a:ext cx="10084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ru-RU" dirty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" y="144257"/>
            <a:ext cx="5188586" cy="80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713044" y="266723"/>
            <a:ext cx="4233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ДРУГИЕ ВАРИАНТЫ ПРОГРАММ: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2092" y="1290124"/>
            <a:ext cx="11804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Программа 1. </a:t>
            </a:r>
            <a:r>
              <a:rPr lang="ru-RU" b="1" dirty="0" smtClean="0"/>
              <a:t>Экспертиза </a:t>
            </a:r>
            <a:r>
              <a:rPr lang="ru-RU" b="1" dirty="0" smtClean="0"/>
              <a:t>металлов (3 дня) + коммуникативные компетенции (1 день) 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2092" y="1794459"/>
            <a:ext cx="11776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2.</a:t>
            </a:r>
            <a:r>
              <a:rPr lang="ru-RU" b="1" dirty="0" smtClean="0"/>
              <a:t> Экспертиза металлов (3 дня) + коммуникативные компетенции (2 дня) 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2092" y="2368863"/>
            <a:ext cx="11899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3.</a:t>
            </a:r>
            <a:r>
              <a:rPr lang="ru-RU" b="1" dirty="0" smtClean="0"/>
              <a:t> Экспертиза металлов (3 дня) + экспертиза камней (3 дня) + коммуникативные компетенции (1 день)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2092" y="3021733"/>
            <a:ext cx="11899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4.</a:t>
            </a:r>
            <a:r>
              <a:rPr lang="ru-RU" b="1" dirty="0" smtClean="0"/>
              <a:t> Экспертиза металлов (3 дня) + экспертиза камней (3 дня) + коммуникативные компетенции (2 дня)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2092" y="3639511"/>
            <a:ext cx="11150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5. </a:t>
            </a:r>
            <a:r>
              <a:rPr lang="ru-RU" b="1" dirty="0" smtClean="0"/>
              <a:t>Экспертиза камней (3 дня) + коммуникативные компетенции (1 день) 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2093" y="4292381"/>
            <a:ext cx="11150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6.</a:t>
            </a:r>
            <a:r>
              <a:rPr lang="ru-RU" b="1" dirty="0" smtClean="0"/>
              <a:t> Экспертиза камней (3 дня) + коммуникативные компетенции (2 дня) 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92094" y="4921503"/>
            <a:ext cx="11899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7. </a:t>
            </a:r>
            <a:r>
              <a:rPr lang="ru-RU" b="1" dirty="0" smtClean="0"/>
              <a:t>Экспертиза камней (4 дня) + экспертиза металлов (4 дня) + коммуникативные компетенции (2 дня) 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92094" y="5526058"/>
            <a:ext cx="11150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8. </a:t>
            </a:r>
            <a:r>
              <a:rPr lang="ru-RU" b="1" dirty="0" smtClean="0"/>
              <a:t>Экспертиза камней (8 дней) + коммуникативные компетенции (2 дня) 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2094" y="6143836"/>
            <a:ext cx="11150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Программа 9. </a:t>
            </a:r>
            <a:r>
              <a:rPr lang="ru-RU" b="1" dirty="0" smtClean="0"/>
              <a:t>Экспертиза металлов (8 дней) + коммуникативные компетенции (2 дня)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896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1823" y="3111945"/>
            <a:ext cx="100841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3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ru-RU" sz="3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" y="144257"/>
            <a:ext cx="5188586" cy="80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57249" y="1337827"/>
            <a:ext cx="10563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Наши программы могут включать в себя интерактивное сопровождение в торговых точках, </a:t>
            </a:r>
            <a:r>
              <a:rPr lang="ru-RU" b="1" dirty="0">
                <a:solidFill>
                  <a:prstClr val="black"/>
                </a:solidFill>
              </a:rPr>
              <a:t>домашние </a:t>
            </a:r>
            <a:r>
              <a:rPr lang="ru-RU" b="1" dirty="0" smtClean="0">
                <a:solidFill>
                  <a:prstClr val="black"/>
                </a:solidFill>
              </a:rPr>
              <a:t>задания для участников, видеоуроки и вебинары. Мы также готовы предложить вам уникальные аттестационные инструменты для того, чтобы точно оценить подготовку вашего персонала!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7788" y="2545845"/>
            <a:ext cx="11027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Академия расположена по адресу:  </a:t>
            </a:r>
            <a:endParaRPr lang="ru-RU" b="1" i="1" dirty="0" smtClean="0"/>
          </a:p>
          <a:p>
            <a:r>
              <a:rPr lang="ru-RU" b="1" dirty="0" smtClean="0"/>
              <a:t>г</a:t>
            </a:r>
            <a:r>
              <a:rPr lang="ru-RU" b="1" dirty="0"/>
              <a:t>. Москва, ул. Ленинская Слобода, д.19, Бизнес-центр «Омега Плаза»,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Автозаводская.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11548" y="3641738"/>
            <a:ext cx="79896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</a:rPr>
              <a:t>«…Мы проверили ВСЕ технологии обучения в нашей собственной успешной сети ювелирных магазинов и ломбардов и предложим своим партнёрам 100 % работающие программы! Профессиональное обучение ваших сотрудников в Академии ювелирного дела «Залог Успеха» – лучший выбор!»</a:t>
            </a:r>
          </a:p>
          <a:p>
            <a:pPr algn="r"/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850" y="3641738"/>
            <a:ext cx="2003624" cy="2501729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-493642" y="5331743"/>
            <a:ext cx="9802642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5000"/>
              </a:lnSpc>
              <a:spcAft>
                <a:spcPts val="0"/>
              </a:spcAft>
            </a:pPr>
            <a:r>
              <a:rPr lang="ru-RU" b="1" dirty="0" smtClean="0"/>
              <a:t>Директор Академии Ювелирного Дела «Залог Успеха» </a:t>
            </a:r>
          </a:p>
          <a:p>
            <a:pPr lvl="0" algn="r">
              <a:lnSpc>
                <a:spcPct val="105000"/>
              </a:lnSpc>
              <a:spcAft>
                <a:spcPts val="0"/>
              </a:spcAft>
            </a:pPr>
            <a:r>
              <a:rPr lang="ru-RU" b="1" dirty="0" smtClean="0"/>
              <a:t>Дарья Морозова, </a:t>
            </a:r>
            <a:r>
              <a:rPr lang="en-US" b="1" dirty="0" smtClean="0"/>
              <a:t>+7</a:t>
            </a:r>
            <a:r>
              <a:rPr lang="ru-RU" b="1" dirty="0" smtClean="0"/>
              <a:t>(499) 519-03-90, </a:t>
            </a:r>
            <a:r>
              <a:rPr lang="en-US" b="1" dirty="0" err="1" smtClean="0">
                <a:hlinkClick r:id="rId4"/>
              </a:rPr>
              <a:t>darya</a:t>
            </a:r>
            <a:r>
              <a:rPr lang="ru-RU" b="1" dirty="0" smtClean="0">
                <a:hlinkClick r:id="rId4"/>
              </a:rPr>
              <a:t>.</a:t>
            </a:r>
            <a:r>
              <a:rPr lang="en-US" b="1" dirty="0" err="1" smtClean="0">
                <a:hlinkClick r:id="rId4"/>
              </a:rPr>
              <a:t>morozova</a:t>
            </a:r>
            <a:r>
              <a:rPr lang="ru-RU" b="1" dirty="0" smtClean="0">
                <a:hlinkClick r:id="rId4"/>
              </a:rPr>
              <a:t>@</a:t>
            </a:r>
            <a:r>
              <a:rPr lang="en-US" b="1" dirty="0" err="1" smtClean="0">
                <a:hlinkClick r:id="rId4"/>
              </a:rPr>
              <a:t>zu</a:t>
            </a:r>
            <a:r>
              <a:rPr lang="ru-RU" b="1" dirty="0" smtClean="0">
                <a:hlinkClick r:id="rId4"/>
              </a:rPr>
              <a:t>.</a:t>
            </a:r>
            <a:r>
              <a:rPr lang="en-US" b="1" dirty="0" err="1" smtClean="0">
                <a:hlinkClick r:id="rId4"/>
              </a:rPr>
              <a:t>ru</a:t>
            </a:r>
            <a:r>
              <a:rPr lang="en-US" b="1" dirty="0" smtClean="0"/>
              <a:t>  </a:t>
            </a:r>
            <a:endParaRPr lang="ru-RU" b="1" dirty="0" smtClean="0"/>
          </a:p>
          <a:p>
            <a:pPr algn="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109480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553</Words>
  <Application>Microsoft Office PowerPoint</Application>
  <PresentationFormat>Широкоэкранный</PresentationFormat>
  <Paragraphs>58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Корсакова Марина</dc:creator>
  <cp:lastModifiedBy>Корсакова Марина</cp:lastModifiedBy>
  <cp:revision>37</cp:revision>
  <dcterms:created xsi:type="dcterms:W3CDTF">2015-10-05T12:40:24Z</dcterms:created>
  <dcterms:modified xsi:type="dcterms:W3CDTF">2015-10-16T13:56:14Z</dcterms:modified>
</cp:coreProperties>
</file>