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75" r:id="rId3"/>
    <p:sldId id="274" r:id="rId4"/>
    <p:sldId id="256" r:id="rId5"/>
    <p:sldId id="262" r:id="rId6"/>
    <p:sldId id="266" r:id="rId7"/>
    <p:sldId id="273" r:id="rId8"/>
    <p:sldId id="272" r:id="rId9"/>
  </p:sldIdLst>
  <p:sldSz cx="10693400" cy="7561263"/>
  <p:notesSz cx="6858000" cy="9144000"/>
  <p:defaultTextStyle>
    <a:defPPr>
      <a:defRPr lang="ru-RU"/>
    </a:defPPr>
    <a:lvl1pPr marL="0" algn="l" defTabSz="106929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4650" algn="l" defTabSz="106929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69299" algn="l" defTabSz="106929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3949" algn="l" defTabSz="106929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38599" algn="l" defTabSz="106929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73248" algn="l" defTabSz="106929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07898" algn="l" defTabSz="106929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42548" algn="l" defTabSz="106929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77197" algn="l" defTabSz="106929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1146" y="-240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493F6-2B2A-4DBA-95CE-1694BE1C097C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DA943-AAC7-4C7D-9A7B-18B809117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29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DA943-AAC7-4C7D-9A7B-18B80911729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33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4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9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3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8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3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7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42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7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D5A1-A062-4667-A2FE-9EA92B24A1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41B8-41B7-4137-8ACB-9D9C8907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93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D5A1-A062-4667-A2FE-9EA92B24A1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41B8-41B7-4137-8ACB-9D9C8907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49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D5A1-A062-4667-A2FE-9EA92B24A1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41B8-41B7-4137-8ACB-9D9C8907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03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D5A1-A062-4667-A2FE-9EA92B24A1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41B8-41B7-4137-8ACB-9D9C8907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46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465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D5A1-A062-4667-A2FE-9EA92B24A1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41B8-41B7-4137-8ACB-9D9C8907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06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D5A1-A062-4667-A2FE-9EA92B24A1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41B8-41B7-4137-8ACB-9D9C8907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19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4"/>
            <a:ext cx="4724775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650" indent="0">
              <a:buNone/>
              <a:defRPr sz="2300" b="1"/>
            </a:lvl2pPr>
            <a:lvl3pPr marL="1069299" indent="0">
              <a:buNone/>
              <a:defRPr sz="2100" b="1"/>
            </a:lvl3pPr>
            <a:lvl4pPr marL="1603949" indent="0">
              <a:buNone/>
              <a:defRPr sz="1900" b="1"/>
            </a:lvl4pPr>
            <a:lvl5pPr marL="2138599" indent="0">
              <a:buNone/>
              <a:defRPr sz="1900" b="1"/>
            </a:lvl5pPr>
            <a:lvl6pPr marL="2673248" indent="0">
              <a:buNone/>
              <a:defRPr sz="1900" b="1"/>
            </a:lvl6pPr>
            <a:lvl7pPr marL="3207898" indent="0">
              <a:buNone/>
              <a:defRPr sz="1900" b="1"/>
            </a:lvl7pPr>
            <a:lvl8pPr marL="3742548" indent="0">
              <a:buNone/>
              <a:defRPr sz="1900" b="1"/>
            </a:lvl8pPr>
            <a:lvl9pPr marL="4277197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1" y="1692534"/>
            <a:ext cx="4726631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650" indent="0">
              <a:buNone/>
              <a:defRPr sz="2300" b="1"/>
            </a:lvl2pPr>
            <a:lvl3pPr marL="1069299" indent="0">
              <a:buNone/>
              <a:defRPr sz="2100" b="1"/>
            </a:lvl3pPr>
            <a:lvl4pPr marL="1603949" indent="0">
              <a:buNone/>
              <a:defRPr sz="1900" b="1"/>
            </a:lvl4pPr>
            <a:lvl5pPr marL="2138599" indent="0">
              <a:buNone/>
              <a:defRPr sz="1900" b="1"/>
            </a:lvl5pPr>
            <a:lvl6pPr marL="2673248" indent="0">
              <a:buNone/>
              <a:defRPr sz="1900" b="1"/>
            </a:lvl6pPr>
            <a:lvl7pPr marL="3207898" indent="0">
              <a:buNone/>
              <a:defRPr sz="1900" b="1"/>
            </a:lvl7pPr>
            <a:lvl8pPr marL="3742548" indent="0">
              <a:buNone/>
              <a:defRPr sz="1900" b="1"/>
            </a:lvl8pPr>
            <a:lvl9pPr marL="4277197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1" y="2397901"/>
            <a:ext cx="4726631" cy="435647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D5A1-A062-4667-A2FE-9EA92B24A1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41B8-41B7-4137-8ACB-9D9C8907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10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D5A1-A062-4667-A2FE-9EA92B24A1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41B8-41B7-4137-8ACB-9D9C8907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94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D5A1-A062-4667-A2FE-9EA92B24A1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41B8-41B7-4137-8ACB-9D9C8907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28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2" y="301051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34650" indent="0">
              <a:buNone/>
              <a:defRPr sz="1400"/>
            </a:lvl2pPr>
            <a:lvl3pPr marL="1069299" indent="0">
              <a:buNone/>
              <a:defRPr sz="1200"/>
            </a:lvl3pPr>
            <a:lvl4pPr marL="1603949" indent="0">
              <a:buNone/>
              <a:defRPr sz="1100"/>
            </a:lvl4pPr>
            <a:lvl5pPr marL="2138599" indent="0">
              <a:buNone/>
              <a:defRPr sz="1100"/>
            </a:lvl5pPr>
            <a:lvl6pPr marL="2673248" indent="0">
              <a:buNone/>
              <a:defRPr sz="1100"/>
            </a:lvl6pPr>
            <a:lvl7pPr marL="3207898" indent="0">
              <a:buNone/>
              <a:defRPr sz="1100"/>
            </a:lvl7pPr>
            <a:lvl8pPr marL="3742548" indent="0">
              <a:buNone/>
              <a:defRPr sz="1100"/>
            </a:lvl8pPr>
            <a:lvl9pPr marL="427719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D5A1-A062-4667-A2FE-9EA92B24A1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41B8-41B7-4137-8ACB-9D9C8907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42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34650" indent="0">
              <a:buNone/>
              <a:defRPr sz="3300"/>
            </a:lvl2pPr>
            <a:lvl3pPr marL="1069299" indent="0">
              <a:buNone/>
              <a:defRPr sz="2800"/>
            </a:lvl3pPr>
            <a:lvl4pPr marL="1603949" indent="0">
              <a:buNone/>
              <a:defRPr sz="2300"/>
            </a:lvl4pPr>
            <a:lvl5pPr marL="2138599" indent="0">
              <a:buNone/>
              <a:defRPr sz="2300"/>
            </a:lvl5pPr>
            <a:lvl6pPr marL="2673248" indent="0">
              <a:buNone/>
              <a:defRPr sz="2300"/>
            </a:lvl6pPr>
            <a:lvl7pPr marL="3207898" indent="0">
              <a:buNone/>
              <a:defRPr sz="2300"/>
            </a:lvl7pPr>
            <a:lvl8pPr marL="3742548" indent="0">
              <a:buNone/>
              <a:defRPr sz="2300"/>
            </a:lvl8pPr>
            <a:lvl9pPr marL="4277197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40"/>
            <a:ext cx="6416040" cy="887397"/>
          </a:xfrm>
        </p:spPr>
        <p:txBody>
          <a:bodyPr/>
          <a:lstStyle>
            <a:lvl1pPr marL="0" indent="0">
              <a:buNone/>
              <a:defRPr sz="1600"/>
            </a:lvl1pPr>
            <a:lvl2pPr marL="534650" indent="0">
              <a:buNone/>
              <a:defRPr sz="1400"/>
            </a:lvl2pPr>
            <a:lvl3pPr marL="1069299" indent="0">
              <a:buNone/>
              <a:defRPr sz="1200"/>
            </a:lvl3pPr>
            <a:lvl4pPr marL="1603949" indent="0">
              <a:buNone/>
              <a:defRPr sz="1100"/>
            </a:lvl4pPr>
            <a:lvl5pPr marL="2138599" indent="0">
              <a:buNone/>
              <a:defRPr sz="1100"/>
            </a:lvl5pPr>
            <a:lvl6pPr marL="2673248" indent="0">
              <a:buNone/>
              <a:defRPr sz="1100"/>
            </a:lvl6pPr>
            <a:lvl7pPr marL="3207898" indent="0">
              <a:buNone/>
              <a:defRPr sz="1100"/>
            </a:lvl7pPr>
            <a:lvl8pPr marL="3742548" indent="0">
              <a:buNone/>
              <a:defRPr sz="1100"/>
            </a:lvl8pPr>
            <a:lvl9pPr marL="427719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D5A1-A062-4667-A2FE-9EA92B24A1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41B8-41B7-4137-8ACB-9D9C8907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90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0"/>
            <a:ext cx="9624060" cy="1260211"/>
          </a:xfrm>
          <a:prstGeom prst="rect">
            <a:avLst/>
          </a:prstGeom>
        </p:spPr>
        <p:txBody>
          <a:bodyPr vert="horz" lIns="106930" tIns="53465" rIns="106930" bIns="5346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106930" tIns="53465" rIns="106930" bIns="5346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8"/>
          </a:xfrm>
          <a:prstGeom prst="rect">
            <a:avLst/>
          </a:prstGeom>
        </p:spPr>
        <p:txBody>
          <a:bodyPr vert="horz" lIns="106930" tIns="53465" rIns="106930" bIns="5346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DD5A1-A062-4667-A2FE-9EA92B24A1D0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8"/>
          </a:xfrm>
          <a:prstGeom prst="rect">
            <a:avLst/>
          </a:prstGeom>
        </p:spPr>
        <p:txBody>
          <a:bodyPr vert="horz" lIns="106930" tIns="53465" rIns="106930" bIns="5346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8"/>
          </a:xfrm>
          <a:prstGeom prst="rect">
            <a:avLst/>
          </a:prstGeom>
        </p:spPr>
        <p:txBody>
          <a:bodyPr vert="horz" lIns="106930" tIns="53465" rIns="106930" bIns="5346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41B8-41B7-4137-8ACB-9D9C8907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70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69299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0987" indent="-400987" algn="l" defTabSz="1069299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68806" indent="-334156" algn="l" defTabSz="1069299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36624" indent="-267325" algn="l" defTabSz="10692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1274" indent="-267325" algn="l" defTabSz="1069299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05924" indent="-267325" algn="l" defTabSz="1069299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40573" indent="-267325" algn="l" defTabSz="10692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75223" indent="-267325" algn="l" defTabSz="10692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09873" indent="-267325" algn="l" defTabSz="10692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44522" indent="-267325" algn="l" defTabSz="10692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69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4650" algn="l" defTabSz="1069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9299" algn="l" defTabSz="1069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3949" algn="l" defTabSz="1069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8599" algn="l" defTabSz="1069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248" algn="l" defTabSz="1069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7898" algn="l" defTabSz="1069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42548" algn="l" defTabSz="1069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77197" algn="l" defTabSz="10692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64" y="108223"/>
            <a:ext cx="10693400" cy="756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6140" y="1692400"/>
            <a:ext cx="9865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 Antiqua" panose="02040602050305030304" pitchFamily="18" charset="0"/>
              </a:rPr>
              <a:t>Дорожная карта 2016-2020 г.</a:t>
            </a:r>
          </a:p>
          <a:p>
            <a:pPr lvl="0" algn="ctr"/>
            <a:r>
              <a:rPr lang="ru-RU" sz="4000" b="1" dirty="0">
                <a:solidFill>
                  <a:prstClr val="black"/>
                </a:solidFill>
                <a:latin typeface="Book Antiqua" panose="02040602050305030304" pitchFamily="18" charset="0"/>
              </a:rPr>
              <a:t>Развитие рынка </a:t>
            </a:r>
            <a:r>
              <a:rPr lang="ru-RU" sz="40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ломбардов</a:t>
            </a:r>
            <a:endParaRPr lang="ru-RU" sz="4000" b="1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25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документа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 smtClean="0"/>
              <a:t>1. Цели подготовки Дорожной карты 2016 - 2020 «Развитие рынка ломбардов».</a:t>
            </a:r>
          </a:p>
          <a:p>
            <a:pPr marL="0" indent="0" algn="just">
              <a:buNone/>
            </a:pPr>
            <a:r>
              <a:rPr lang="ru-RU" sz="2400" dirty="0" smtClean="0"/>
              <a:t>2.   Анализ текущей ситуации. Рынок ломбардов 2015.</a:t>
            </a:r>
          </a:p>
          <a:p>
            <a:pPr marL="0" indent="0" algn="just">
              <a:buNone/>
            </a:pPr>
            <a:r>
              <a:rPr lang="ru-RU" sz="2400" dirty="0" smtClean="0"/>
              <a:t>3.   Тенденции рынка.</a:t>
            </a:r>
          </a:p>
          <a:p>
            <a:pPr marL="0" indent="0" algn="just">
              <a:buNone/>
            </a:pPr>
            <a:r>
              <a:rPr lang="ru-RU" sz="2400" dirty="0" smtClean="0"/>
              <a:t>4. Возможности развития ломбардного рынка. Предложения по изменению правового регулирования.</a:t>
            </a:r>
          </a:p>
          <a:p>
            <a:pPr marL="0" indent="0" algn="just">
              <a:buNone/>
            </a:pPr>
            <a:r>
              <a:rPr lang="ru-RU" sz="2400" dirty="0" smtClean="0"/>
              <a:t>5. Рынок ломбардов 2020 г. Результаты, которые сможет достичь ломбардный рынок при реализации п.4.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4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Цели подготовки Дорожной карты 2016-2020 «Развитие рынка ломбардов»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Достижение показателей – см. стр.7;</a:t>
            </a:r>
          </a:p>
          <a:p>
            <a:r>
              <a:rPr lang="ru-RU" sz="2400" dirty="0" smtClean="0"/>
              <a:t>Сокращение затрат ломбардов;</a:t>
            </a:r>
          </a:p>
          <a:p>
            <a:r>
              <a:rPr lang="ru-RU" sz="2400" dirty="0" smtClean="0"/>
              <a:t>Расширение сфер деятельности ломбардов под контролем ЦБ РФ;</a:t>
            </a:r>
          </a:p>
          <a:p>
            <a:r>
              <a:rPr lang="ru-RU" sz="2400" dirty="0" smtClean="0"/>
              <a:t>Повышение доступности услуг ломбардов через:</a:t>
            </a:r>
          </a:p>
          <a:p>
            <a:r>
              <a:rPr lang="ru-RU" sz="2400" dirty="0" smtClean="0"/>
              <a:t>         Расширение ломбардной сети;</a:t>
            </a:r>
          </a:p>
          <a:p>
            <a:r>
              <a:rPr lang="ru-RU" sz="2400" dirty="0" smtClean="0"/>
              <a:t>         Снижение процентной ставки;</a:t>
            </a:r>
          </a:p>
          <a:p>
            <a:r>
              <a:rPr lang="ru-RU" sz="2400" dirty="0" smtClean="0"/>
              <a:t>         Представление безналичных займов и иных инновационных продуктов населению.</a:t>
            </a:r>
          </a:p>
          <a:p>
            <a:r>
              <a:rPr lang="ru-RU" sz="2400" dirty="0" smtClean="0"/>
              <a:t>Повышение доверия к ломбардам со стороны населения и органов власти.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30621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3400" cy="75739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" y="20744"/>
            <a:ext cx="10693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 Antiqua" panose="02040602050305030304" pitchFamily="18" charset="0"/>
              </a:rPr>
              <a:t>Рынок ломбардов 2015</a:t>
            </a:r>
            <a:endParaRPr lang="ru-RU" sz="4000" b="1" dirty="0"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83" y="1044327"/>
            <a:ext cx="104439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6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Более 8500 состоящих на учете в ЦБ РФ ломбардов.</a:t>
            </a:r>
          </a:p>
          <a:p>
            <a:pPr marL="666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Ведут финансово-хозяйственную деятельность и подают отчетность  в ЦБ РФ – не более 4300 ломбардов.</a:t>
            </a:r>
          </a:p>
          <a:p>
            <a:pPr marL="666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Подано свыше </a:t>
            </a:r>
            <a:r>
              <a:rPr lang="ru-RU" sz="2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50 исков о ликвидации ломбардов по требованию ЦБ РФ. Перспектива подачи – еще около 3500 исков.</a:t>
            </a:r>
          </a:p>
          <a:p>
            <a:pPr marL="666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Вынесено свыше 12 000 предписаний в адрес ломбардов ЦБ РФ; подано жалоб в ЦБ РФ на ломбарды за 3 квартал 2015 г. – 119 шт. (11% были удовлетворены).</a:t>
            </a:r>
          </a:p>
          <a:p>
            <a:pPr marL="666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Более 20 000 обособленных подразделений.</a:t>
            </a:r>
          </a:p>
          <a:p>
            <a:pPr marL="666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Совокупный кредитный портфель ломбардов – 40 - 45 млрд. руб.</a:t>
            </a:r>
          </a:p>
          <a:p>
            <a:pPr marL="666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Рынок не консолидирован (входят в Ассоциации не более 15%  действующих ломбардов).</a:t>
            </a:r>
          </a:p>
          <a:p>
            <a:pPr marL="666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Большинство ломбардов имеют 1 точку выдачи займов (одно обособленное подразделение).</a:t>
            </a:r>
          </a:p>
          <a:p>
            <a:pPr marL="666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Большинство ломбардов в рамках поручений Генпрокурора РФ и Руководства ЦБ РФ прошли проверку по вопросам исполнения требования ФЗ «О ломбардах»,  «О потребительском кредите (займе)», 115-ФЗ «О противодействии легализации …»</a:t>
            </a:r>
          </a:p>
        </p:txBody>
      </p:sp>
    </p:spTree>
    <p:extLst>
      <p:ext uri="{BB962C8B-B14F-4D97-AF65-F5344CB8AC3E}">
        <p14:creationId xmlns:p14="http://schemas.microsoft.com/office/powerpoint/2010/main" val="344626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693401" cy="75739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" y="20744"/>
            <a:ext cx="11362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 Antiqua" panose="02040602050305030304" pitchFamily="18" charset="0"/>
              </a:rPr>
              <a:t>Тенденции рынка</a:t>
            </a:r>
            <a:endParaRPr lang="ru-RU" sz="4000" b="1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2204" y="980565"/>
            <a:ext cx="950505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Добровольная ликвидация ломбардов – не менее 10% от общего числа зарегистрированных ломбардов. Часть ломбардов изменила вид деятельности – на скупку вещей, где регулирование незначительно.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Развитие института обязательного саморегулирования через вступление ломбардов в некоммерческие организации (прирост, примерно, на 50% по сравнению с 2014 г.);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prstClr val="black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Сокращение процентной </a:t>
            </a:r>
            <a:r>
              <a:rPr lang="ru-RU" sz="1800" dirty="0">
                <a:solidFill>
                  <a:prstClr val="black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ставки займа в течение 2015 г. на 10-15</a:t>
            </a:r>
            <a:r>
              <a:rPr lang="ru-RU" sz="1800" dirty="0" smtClean="0">
                <a:solidFill>
                  <a:prstClr val="black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% по сравнению с 2014 г.;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prstClr val="black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Вступление в силу Указаний ЦБ РФ по вопросам подачи отчетности вынудило ломбарды проходить обучение (повышение правовой грамотности сотрудников ломбардов), обращаться к услугам консалтинга;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prstClr val="black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Развитие  страхования невостребованных вещей в ломбардах с одновременным увеличением затрат ломбардов на 1 точку в пределах от 20 тыс. до 50 тыс. за 1 год. с одновременным включением этих затрат в процентную ставку;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prstClr val="black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Рост затрат ломбардов на исполнение указаний ЦБ РФ на сумму 30-50 тыс./мес. на 1 точку выдачи займов.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prstClr val="black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 связи с ограничением ПСК – применение ломбардами механизмов по обходу данного ограничения;</a:t>
            </a:r>
            <a:endParaRPr lang="ru-RU" sz="1800" dirty="0">
              <a:solidFill>
                <a:prstClr val="black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21125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3400" cy="75739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0744"/>
            <a:ext cx="10723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Book Antiqua" panose="02040602050305030304" pitchFamily="18" charset="0"/>
              </a:rPr>
              <a:t>Возможности развития ломбардного  рынка</a:t>
            </a:r>
            <a:endParaRPr lang="ru-RU" sz="3200" b="1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180" y="972319"/>
            <a:ext cx="9721080" cy="989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4572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доли безналичных расчетов с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заёмщиками (выдача займов на банковские карты, на предоплаченные карты);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4572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Упрощение форм отчетности ломбардов и сокращение числа отчетов (корректировка и отмена избыточных отчетов для малых ломбардов;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малых ломбардов отчетность должна быть полугодовой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lvl="1" indent="45720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правоспособности ломбардов за счет оказания агентских услуг, в том числе в качестве платежного агента, с возможностью выдачи предоплаченных карт; сдачи в субаренду лишних площадей,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скупки и продажи имущества (сейчас это залог на 1 </a:t>
            </a:r>
            <a:r>
              <a:rPr lang="ru-RU" sz="1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день+льготный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месяц)</a:t>
            </a:r>
            <a:endParaRPr lang="ru-RU" sz="1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45720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нормативные акты ЦБ РФ, в части представления возможности ломбардам не инкассировать возвращенные займы и начисленные проценты, а использовать их на выдачу новых займов;</a:t>
            </a:r>
          </a:p>
          <a:p>
            <a:pPr marL="0" lvl="1" indent="45720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нормативные акты ЦБ, в части возможности использования корпоративных карт на снятия с них денежных средств для пополнения касс ломбардов;</a:t>
            </a:r>
          </a:p>
          <a:p>
            <a:pPr marL="0" lvl="1" indent="45720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Дифференцированное регулирования ломбардов в зависимости от объема выданных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займов;</a:t>
            </a:r>
          </a:p>
          <a:p>
            <a:pPr marL="0" lvl="1" indent="4572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ломбардам, как и другим некредитным финансовым организациям, права устанавливать неустойку при просрочке возврата займов;</a:t>
            </a:r>
          </a:p>
          <a:p>
            <a:pPr marL="0" lvl="1" indent="45720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залогового билета и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потребительского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 в единый  документ; </a:t>
            </a:r>
            <a:endParaRPr lang="ru-RU" sz="1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45720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до 22.00 времени работы ломбардов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1" indent="45720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обязанности по страхованию заложенной вещи на право страховать заложенную вещь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(введение добровольного  страхования заложенного имущества); </a:t>
            </a:r>
          </a:p>
          <a:p>
            <a:pPr marL="0" lvl="1" indent="45720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лимита для продажи невостребованных вещей без проведения торгов до 300 тыс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руб.;</a:t>
            </a: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457200" algn="just">
              <a:buFont typeface="Arial" panose="020B0604020202020204" pitchFamily="34" charset="0"/>
              <a:buChar char="•"/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457200" algn="just">
              <a:buFont typeface="Arial" panose="020B0604020202020204" pitchFamily="34" charset="0"/>
              <a:buChar char="•"/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457200" algn="just">
              <a:buFont typeface="Arial" panose="020B0604020202020204" pitchFamily="34" charset="0"/>
              <a:buChar char="•"/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457200" algn="just">
              <a:buFont typeface="Arial" panose="020B0604020202020204" pitchFamily="34" charset="0"/>
              <a:buChar char="•"/>
            </a:pPr>
            <a:endParaRPr lang="ru-RU" sz="18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877550" lvl="1" indent="-34290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prstClr val="black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1106150" lvl="1" indent="-571500" algn="just">
              <a:buFont typeface="Arial" panose="020B0604020202020204" pitchFamily="34" charset="0"/>
              <a:buChar char="•"/>
            </a:pPr>
            <a:endParaRPr lang="ru-RU" sz="1200" dirty="0" smtClean="0">
              <a:latin typeface="Bookman Old Style" panose="02050604050505020204" pitchFamily="18" charset="0"/>
            </a:endParaRPr>
          </a:p>
          <a:p>
            <a:pPr marL="1106150" lvl="1" indent="-571500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1106150" lvl="1" indent="-571500">
              <a:buFont typeface="Arial" panose="020B0604020202020204" pitchFamily="34" charset="0"/>
              <a:buChar char="•"/>
            </a:pPr>
            <a:endParaRPr lang="ru-RU" sz="20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25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3805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3400" cy="75739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0744"/>
            <a:ext cx="10723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Book Antiqua" panose="02040602050305030304" pitchFamily="18" charset="0"/>
              </a:rPr>
              <a:t>Возможности развития ломбардного рынка</a:t>
            </a:r>
            <a:endParaRPr lang="ru-RU" sz="3600" b="1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989" y="891940"/>
            <a:ext cx="979308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4572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штрафов для ломбардов за неисполнение предписаний ЦБ РФ до 30-50 тыс. руб. с возможностью выносить предупреждение;</a:t>
            </a:r>
          </a:p>
          <a:p>
            <a:pPr marL="0" lvl="1" indent="4572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Унификация системы внутреннего контроля в целях противодействия легализации доходов полученных преступным путем и финансированию терроризма, упрощение системы идентификации клиентов.</a:t>
            </a:r>
          </a:p>
          <a:p>
            <a:pPr marL="0" lvl="1" indent="4572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Дифференциация процентной ставки в зависимости от суммы займа,  срока займа, вида залогового имущества (в отличие от других НФО в ломбардах этого нет – деление только на автотранспорт/залог иного имущества); </a:t>
            </a:r>
          </a:p>
          <a:p>
            <a:pPr marL="0" lvl="1" indent="5715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финансовых институтов с целью кредитования ломбардов (разработка дифференцированного механизма оценки банками рисков, связанных с кредитованием ломбардов);</a:t>
            </a:r>
          </a:p>
          <a:p>
            <a:pPr marL="0" lvl="1" indent="5715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квалификационных требований к сотрудникам ломбардов (обязательное специализированное обучение или повышение квалификации); </a:t>
            </a:r>
          </a:p>
          <a:p>
            <a:pPr marL="0" lvl="1" indent="5715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профессиональных стандартов отрасли;</a:t>
            </a:r>
          </a:p>
          <a:p>
            <a:pPr marL="0" lvl="1" indent="5715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 Ассоциацией российских банков рабочей группы по вопросам кредитования ломбардов.</a:t>
            </a:r>
          </a:p>
          <a:p>
            <a:pPr marL="0" lvl="1" indent="57150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Саморегулирования ломбардов и возможные пути такого саморегулирования должны обсуждаться с ломбардным сообществом  (315-ФЗ, 223-ФЗ или же введение лицензирования деятельности ломбардов).</a:t>
            </a:r>
          </a:p>
          <a:p>
            <a:pPr marL="0" lvl="1" indent="571500" algn="just">
              <a:buFont typeface="Arial" panose="020B0604020202020204" pitchFamily="34" charset="0"/>
              <a:buChar char="•"/>
            </a:pPr>
            <a:endParaRPr lang="ru-RU" sz="1400" dirty="0" smtClean="0">
              <a:latin typeface="Bookman Old Style" panose="02050604050505020204" pitchFamily="18" charset="0"/>
            </a:endParaRPr>
          </a:p>
          <a:p>
            <a:pPr marL="0" lvl="1" indent="457200" algn="just">
              <a:buFont typeface="Arial" panose="020B0604020202020204" pitchFamily="34" charset="0"/>
              <a:buChar char="•"/>
            </a:pPr>
            <a:endParaRPr lang="ru-RU" sz="1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08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693401" cy="75739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" y="20744"/>
            <a:ext cx="10693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Book Antiqua" panose="02040602050305030304" pitchFamily="18" charset="0"/>
              </a:rPr>
              <a:t>KPI </a:t>
            </a:r>
            <a:r>
              <a:rPr lang="ru-RU" sz="4000" b="1" dirty="0" smtClean="0">
                <a:latin typeface="Book Antiqua" panose="02040602050305030304" pitchFamily="18" charset="0"/>
              </a:rPr>
              <a:t>рынка </a:t>
            </a:r>
            <a:r>
              <a:rPr lang="ru-RU" sz="4000" b="1" dirty="0" smtClean="0">
                <a:latin typeface="Book Antiqua" panose="02040602050305030304" pitchFamily="18" charset="0"/>
              </a:rPr>
              <a:t>ломбардов </a:t>
            </a:r>
            <a:r>
              <a:rPr lang="ru-RU" sz="4000" b="1" smtClean="0">
                <a:latin typeface="Book Antiqua" panose="02040602050305030304" pitchFamily="18" charset="0"/>
              </a:rPr>
              <a:t>до 2020 г.</a:t>
            </a:r>
            <a:endParaRPr lang="ru-RU" sz="4000" b="1" dirty="0"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155" y="749375"/>
            <a:ext cx="99371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Более 6 </a:t>
            </a:r>
            <a:r>
              <a:rPr lang="ru-R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000  действующих ломбардов (рост количества ломбардов на      </a:t>
            </a:r>
            <a:br>
              <a:rPr lang="ru-R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    10-15% ежегодно);</a:t>
            </a:r>
            <a:endParaRPr lang="ru-RU" sz="20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360000" indent="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Увеличение количества точек по выдачи займов до  40 000;</a:t>
            </a:r>
            <a:endParaRPr lang="ru-RU" sz="20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360000" indent="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Совокупный портфель займов – более 140 млрд. руб.</a:t>
            </a:r>
          </a:p>
          <a:p>
            <a:pPr marL="360000" indent="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Развитая система обязательного профессионального образования специалистов ломбарда всех направлений;</a:t>
            </a:r>
          </a:p>
          <a:p>
            <a:pPr marL="360000" indent="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Налаженная система кредитования ломбардов;</a:t>
            </a:r>
          </a:p>
          <a:p>
            <a:pPr marL="360000" indent="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Снижение ставки в ломбардах на 5-7% ежегодно;</a:t>
            </a:r>
          </a:p>
          <a:p>
            <a:pPr marL="360000" indent="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Упрощенная система на базе дифференцированного подхода и унифицированная система </a:t>
            </a:r>
            <a:r>
              <a:rPr lang="ru-RU" sz="2000" dirty="0">
                <a:solidFill>
                  <a:prstClr val="black"/>
                </a:solidFill>
                <a:latin typeface="Bookman Old Style" panose="02050604050505020204" pitchFamily="18" charset="0"/>
              </a:rPr>
              <a:t>внутреннего контроля в целях противодействия легализации доходов полученных преступным путем и финансированию </a:t>
            </a:r>
            <a:r>
              <a:rPr lang="ru-RU" sz="2000" dirty="0" smtClean="0">
                <a:solidFill>
                  <a:prstClr val="black"/>
                </a:solidFill>
                <a:latin typeface="Bookman Old Style" panose="02050604050505020204" pitchFamily="18" charset="0"/>
              </a:rPr>
              <a:t>терроризма.</a:t>
            </a:r>
            <a:endParaRPr lang="ru-RU" sz="2000" dirty="0" smtClean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05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859</Words>
  <Application>Microsoft Office PowerPoint</Application>
  <PresentationFormat>Произвольный</PresentationFormat>
  <Paragraphs>78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План документа </vt:lpstr>
      <vt:lpstr>Цели подготовки Дорожной карты 2016-2020 «Развитие рынка ломбардов»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585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Лазутин Алексей Александрович</dc:creator>
  <cp:lastModifiedBy>Ludmila.Gribok</cp:lastModifiedBy>
  <cp:revision>65</cp:revision>
  <dcterms:created xsi:type="dcterms:W3CDTF">2015-01-27T14:10:25Z</dcterms:created>
  <dcterms:modified xsi:type="dcterms:W3CDTF">2016-02-17T09:45:38Z</dcterms:modified>
</cp:coreProperties>
</file>